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22"/>
  </p:notesMasterIdLst>
  <p:handoutMasterIdLst>
    <p:handoutMasterId r:id="rId23"/>
  </p:handoutMasterIdLst>
  <p:sldIdLst>
    <p:sldId id="410" r:id="rId5"/>
    <p:sldId id="391" r:id="rId6"/>
    <p:sldId id="411" r:id="rId7"/>
    <p:sldId id="412" r:id="rId8"/>
    <p:sldId id="413" r:id="rId9"/>
    <p:sldId id="415" r:id="rId10"/>
    <p:sldId id="420" r:id="rId11"/>
    <p:sldId id="416" r:id="rId12"/>
    <p:sldId id="417" r:id="rId13"/>
    <p:sldId id="421" r:id="rId14"/>
    <p:sldId id="422" r:id="rId15"/>
    <p:sldId id="425" r:id="rId16"/>
    <p:sldId id="426" r:id="rId17"/>
    <p:sldId id="423" r:id="rId18"/>
    <p:sldId id="424" r:id="rId19"/>
    <p:sldId id="419" r:id="rId20"/>
    <p:sldId id="398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4FBF87-818E-AF54-412E-BD6C4B0ACB7C}" v="163" dt="2024-10-24T16:30:45.218"/>
  </p1510:revLst>
</p1510:revInfo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6327" autoAdjust="0"/>
  </p:normalViewPr>
  <p:slideViewPr>
    <p:cSldViewPr snapToGrid="0">
      <p:cViewPr varScale="1">
        <p:scale>
          <a:sx n="112" d="100"/>
          <a:sy n="112" d="100"/>
        </p:scale>
        <p:origin x="432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3240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Relationship Id="rId30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F6756E-81DA-9FAC-70D8-556F658BDD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EDD12-BCD5-485B-BCBC-34BB01D7923C}" type="datetimeFigureOut">
              <a:rPr lang="en-US" smtClean="0"/>
              <a:t>10/24/2024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1D415-D05A-7067-CCD3-457153D96C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230DF-5933-439D-898F-38E9AC9BA6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97095E3-54D2-CFD2-4F49-7536FC8641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521EE01A-C0B5-5ECF-96DD-768F86AA15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10/24/2024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453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765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748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3138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0473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5162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42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923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32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Tab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F555767-B3D8-BD57-1D42-7F6E1E668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9" name="Freeform 13">
              <a:extLst>
                <a:ext uri="{FF2B5EF4-FFF2-40B4-BE49-F238E27FC236}">
                  <a16:creationId xmlns:a16="http://schemas.microsoft.com/office/drawing/2014/main" id="{BC972B6D-098C-52F6-E990-52623B368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3F0D3EE3-9A8C-531D-1EEE-1AFAB9F3B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A2BE192C-1768-890B-EC1B-5ED6E1F82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70935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584005"/>
            <a:ext cx="2825115" cy="3999060"/>
          </a:xfrm>
        </p:spPr>
        <p:txBody>
          <a:bodyPr lIns="0" tIns="27432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457200" indent="0">
              <a:spcBef>
                <a:spcPts val="1800"/>
              </a:spcBef>
              <a:buNone/>
              <a:defRPr sz="2000"/>
            </a:lvl2pPr>
            <a:lvl3pPr marL="914400" indent="0">
              <a:spcBef>
                <a:spcPts val="1800"/>
              </a:spcBef>
              <a:buNone/>
              <a:defRPr sz="2000"/>
            </a:lvl3pPr>
            <a:lvl4pPr marL="1371600" indent="0">
              <a:spcBef>
                <a:spcPts val="1800"/>
              </a:spcBef>
              <a:buNone/>
              <a:defRPr sz="2000"/>
            </a:lvl4pPr>
            <a:lvl5pPr marL="1828800" indent="0">
              <a:spcBef>
                <a:spcPts val="1800"/>
              </a:spcBef>
              <a:buNone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70934" y="584005"/>
            <a:ext cx="7926705" cy="399906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432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5523" y="2676525"/>
            <a:ext cx="5746750" cy="359747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620000" y="2676525"/>
            <a:ext cx="3947160" cy="3597470"/>
          </a:xfrm>
        </p:spPr>
        <p:txBody>
          <a:bodyPr lIns="0">
            <a:normAutofit/>
          </a:bodyPr>
          <a:lstStyle>
            <a:lvl1pPr marL="342900" indent="-342900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>
              <a:spcBef>
                <a:spcPts val="18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9744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9" name="Table Placeholder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94360" y="2628629"/>
            <a:ext cx="10972800" cy="363674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10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8B149C6-5AAC-B8E5-5411-EA38821F6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27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6C6F65-35CD-D64B-992A-0C1C1E003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89572"/>
            <a:ext cx="6787747" cy="159350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186153BD-9D2B-47EB-3553-1D3F6663B2A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4359" y="2281918"/>
            <a:ext cx="6787747" cy="3708517"/>
          </a:xfrm>
        </p:spPr>
        <p:txBody>
          <a:bodyPr lIns="0" tIns="228600" rIns="0" bIns="0">
            <a:normAutofit/>
          </a:bodyPr>
          <a:lstStyle>
            <a:lvl1pPr marL="283464" indent="-283464">
              <a:lnSpc>
                <a:spcPct val="8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en-US" sz="2400" b="1" i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indent="-283464">
              <a:spcBef>
                <a:spcPts val="6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3" name="Slide Number Placeholder 42">
            <a:extLst>
              <a:ext uri="{FF2B5EF4-FFF2-40B4-BE49-F238E27FC236}">
                <a16:creationId xmlns:a16="http://schemas.microsoft.com/office/drawing/2014/main" id="{D80CCC8F-9CF1-9621-04EB-DFA68FEE42D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42" name="Date Placeholder 41">
            <a:extLst>
              <a:ext uri="{FF2B5EF4-FFF2-40B4-BE49-F238E27FC236}">
                <a16:creationId xmlns:a16="http://schemas.microsoft.com/office/drawing/2014/main" id="{29CE2856-DB8F-5603-C085-74C70560FAC8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79826C1-7A52-DA25-F422-EE62DED7D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0552" cy="0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08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79D0555-EBDC-B53A-212D-A5921795FE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80543"/>
          </a:xfrm>
          <a:custGeom>
            <a:avLst/>
            <a:gdLst>
              <a:gd name="connsiteX0" fmla="*/ 6309360 w 12192000"/>
              <a:gd name="connsiteY0" fmla="*/ 3951843 h 6880543"/>
              <a:gd name="connsiteX1" fmla="*/ 6309360 w 12192000"/>
              <a:gd name="connsiteY1" fmla="*/ 4052427 h 6880543"/>
              <a:gd name="connsiteX2" fmla="*/ 8442960 w 12192000"/>
              <a:gd name="connsiteY2" fmla="*/ 4052427 h 6880543"/>
              <a:gd name="connsiteX3" fmla="*/ 8442960 w 12192000"/>
              <a:gd name="connsiteY3" fmla="*/ 3951843 h 6880543"/>
              <a:gd name="connsiteX4" fmla="*/ 0 w 12192000"/>
              <a:gd name="connsiteY4" fmla="*/ 0 h 6880543"/>
              <a:gd name="connsiteX5" fmla="*/ 12192000 w 12192000"/>
              <a:gd name="connsiteY5" fmla="*/ 0 h 6880543"/>
              <a:gd name="connsiteX6" fmla="*/ 12192000 w 12192000"/>
              <a:gd name="connsiteY6" fmla="*/ 6880543 h 6880543"/>
              <a:gd name="connsiteX7" fmla="*/ 0 w 12192000"/>
              <a:gd name="connsiteY7" fmla="*/ 6880543 h 688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80543">
                <a:moveTo>
                  <a:pt x="6309360" y="3951843"/>
                </a:moveTo>
                <a:lnTo>
                  <a:pt x="6309360" y="4052427"/>
                </a:lnTo>
                <a:lnTo>
                  <a:pt x="8442960" y="4052427"/>
                </a:lnTo>
                <a:lnTo>
                  <a:pt x="8442960" y="395184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80543"/>
                </a:lnTo>
                <a:lnTo>
                  <a:pt x="0" y="6880543"/>
                </a:lnTo>
                <a:close/>
              </a:path>
            </a:pathLst>
          </a:custGeom>
        </p:spPr>
        <p:txBody>
          <a:bodyPr wrap="square" tIns="182880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59" y="444933"/>
            <a:ext cx="5477479" cy="329184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60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6BA398-1ED2-1FCA-63B9-8915A8C7A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09360" y="3951843"/>
            <a:ext cx="2133600" cy="1005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1695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9973BC6-F6E5-0B3B-C8AB-0AC4020D4E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-11113"/>
            <a:ext cx="5791200" cy="6880226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9835" y="456860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169ED6-4B82-6844-119F-AC15CDF2D3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91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2964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9905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14DA3C5-63E4-BAFB-1D68-47F71EEEE53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9436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BD11386D-847E-8CF5-E56A-42E80A65A08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881898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056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42E558A9-6DD6-E21D-3A8F-6707E1DD1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2" name="AutoShape 24">
              <a:extLst>
                <a:ext uri="{FF2B5EF4-FFF2-40B4-BE49-F238E27FC236}">
                  <a16:creationId xmlns:a16="http://schemas.microsoft.com/office/drawing/2014/main" id="{3FC994E4-318C-1E66-B4E4-8F8FD08E0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7C00E6B-F625-6D6C-8364-9DD9F3C36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6197B87-4F65-7981-9463-84830CD3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86AA517C-7217-D864-B7E7-40984A288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524013C6-491C-CAA2-5BD6-7C7359671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47460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457201"/>
            <a:ext cx="5198269" cy="2305050"/>
          </a:xfrm>
        </p:spPr>
        <p:txBody>
          <a:bodyPr lIns="0" tIns="274320">
            <a:normAutofit/>
          </a:bodyPr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sz="2000"/>
            </a:lvl1pPr>
            <a:lvl2pPr marL="914400" indent="-457200">
              <a:spcBef>
                <a:spcPts val="1800"/>
              </a:spcBef>
              <a:buFont typeface="+mj-lt"/>
              <a:buAutoNum type="alphaLcPeriod"/>
              <a:defRPr sz="2000"/>
            </a:lvl2pPr>
            <a:lvl3pPr marL="1371600" indent="-457200">
              <a:spcBef>
                <a:spcPts val="1800"/>
              </a:spcBef>
              <a:buFont typeface="+mj-lt"/>
              <a:buAutoNum type="arabicParenR"/>
              <a:defRPr sz="2000"/>
            </a:lvl3pPr>
            <a:lvl4pPr marL="1371600" indent="0">
              <a:spcBef>
                <a:spcPts val="1800"/>
              </a:spcBef>
              <a:buFont typeface="+mj-lt"/>
              <a:buNone/>
              <a:defRPr sz="2000"/>
            </a:lvl4pPr>
            <a:lvl5pPr marL="2286000" indent="-457200">
              <a:spcBef>
                <a:spcPts val="1800"/>
              </a:spcBef>
              <a:buFont typeface="+mj-lt"/>
              <a:buAutoNum type="arabicPeriod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endParaRPr lang="en-US" dirty="0"/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3AC171DA-232D-44C1-6B93-40BACB298F4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810595"/>
            <a:ext cx="5198269" cy="3319513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4606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1EF4505D-6803-3813-7738-04996342781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94360" y="3279579"/>
            <a:ext cx="5044440" cy="2994415"/>
          </a:xfrm>
        </p:spPr>
        <p:txBody>
          <a:bodyPr lIns="0" tIns="22860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997459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658637A-5D36-6127-19BC-C203E23FA4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118225" cy="6858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9319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36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436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1" i="0">
                <a:solidFill>
                  <a:schemeClr val="bg1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698" r:id="rId2"/>
    <p:sldLayoutId id="2147483710" r:id="rId3"/>
    <p:sldLayoutId id="2147483700" r:id="rId4"/>
    <p:sldLayoutId id="2147483701" r:id="rId5"/>
    <p:sldLayoutId id="2147483659" r:id="rId6"/>
    <p:sldLayoutId id="2147483709" r:id="rId7"/>
    <p:sldLayoutId id="2147483708" r:id="rId8"/>
    <p:sldLayoutId id="2147483707" r:id="rId9"/>
    <p:sldLayoutId id="2147483706" r:id="rId10"/>
    <p:sldLayoutId id="2147483705" r:id="rId11"/>
    <p:sldLayoutId id="2147483704" r:id="rId12"/>
    <p:sldLayoutId id="2147483703" r:id="rId13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83464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1D9D6-2977-ABCD-FDF8-51AFA5064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9904" y="411479"/>
            <a:ext cx="5486400" cy="3291840"/>
          </a:xfrm>
        </p:spPr>
        <p:txBody>
          <a:bodyPr anchor="b">
            <a:normAutofit/>
          </a:bodyPr>
          <a:lstStyle/>
          <a:p>
            <a:r>
              <a:rPr lang="en-US" dirty="0"/>
              <a:t>2024-2025</a:t>
            </a:r>
            <a:br>
              <a:rPr lang="en-US" dirty="0"/>
            </a:br>
            <a:r>
              <a:rPr lang="en-US" dirty="0"/>
              <a:t>Credit Recovery Program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2FE3A22-7617-AB29-2C61-9CAB7722D17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09905" y="4549552"/>
            <a:ext cx="5486400" cy="1645920"/>
          </a:xfrm>
        </p:spPr>
        <p:txBody>
          <a:bodyPr/>
          <a:lstStyle/>
          <a:p>
            <a:r>
              <a:rPr lang="en-US" dirty="0"/>
              <a:t>Chino Valley USD</a:t>
            </a:r>
          </a:p>
          <a:p>
            <a:r>
              <a:rPr lang="en-US" dirty="0"/>
              <a:t>Alternative Education Center</a:t>
            </a:r>
          </a:p>
          <a:p>
            <a:r>
              <a:rPr lang="en-US" dirty="0"/>
              <a:t>Dr. Preston R. Carr, Director</a:t>
            </a:r>
          </a:p>
        </p:txBody>
      </p:sp>
    </p:spTree>
    <p:extLst>
      <p:ext uri="{BB962C8B-B14F-4D97-AF65-F5344CB8AC3E}">
        <p14:creationId xmlns:p14="http://schemas.microsoft.com/office/powerpoint/2010/main" val="3390304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CE960-331E-9C1D-DF4F-56448B43C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CR Program Attendance Policies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C731E-BBB0-567E-EC7C-E10AA34447D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Attendance is reported to the student’s school site counselor on a weekly basis. It is the responsibility of each school site to follow-up with students who have unsatisfactory attendance.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CE2EF9-FF8C-0456-3DEE-86845B00DE48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Students who do not log into the online platform within a 5-day period will receive notification from their CR teacher via email or phone call.</a:t>
            </a:r>
          </a:p>
          <a:p>
            <a:r>
              <a:rPr lang="en-US" dirty="0"/>
              <a:t>Students who do not log into the online platform within a 10-day period will be DROPPED from the course.</a:t>
            </a:r>
          </a:p>
          <a:p>
            <a:r>
              <a:rPr lang="en-US" dirty="0"/>
              <a:t>Student attendance is monitored by the amount of time student spends working online and the quality of work submitted.</a:t>
            </a:r>
          </a:p>
        </p:txBody>
      </p:sp>
    </p:spTree>
    <p:extLst>
      <p:ext uri="{BB962C8B-B14F-4D97-AF65-F5344CB8AC3E}">
        <p14:creationId xmlns:p14="http://schemas.microsoft.com/office/powerpoint/2010/main" val="3945923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45D3755-C3E2-975E-DE68-CDECC4B5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1680205"/>
          </a:xfrm>
        </p:spPr>
        <p:txBody>
          <a:bodyPr/>
          <a:lstStyle/>
          <a:p>
            <a:r>
              <a:rPr lang="en-US" dirty="0"/>
              <a:t>Virtual CR Program Grading Policies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70BD87D-F7DA-961B-4024-A354DC87D1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57600" y="2281238"/>
            <a:ext cx="7810500" cy="370046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At the end of each session, the CR teacher will email student their final grade.</a:t>
            </a:r>
          </a:p>
          <a:p>
            <a:r>
              <a:rPr lang="en-US" dirty="0"/>
              <a:t>At the end of each session, the CR teacher will submit a final grade sheet, student Course Agreements, and progress report sheets (stapled to the Course Agreement).</a:t>
            </a:r>
          </a:p>
          <a:p>
            <a:r>
              <a:rPr lang="en-US" dirty="0"/>
              <a:t>Grades will be posted to the transcript within 10 school days after the session ends.</a:t>
            </a:r>
          </a:p>
          <a:p>
            <a:r>
              <a:rPr lang="en-US" dirty="0"/>
              <a:t>Students who earn “F” grades will receive a “No Grade” (NG); this will not be posted to the transcript.</a:t>
            </a:r>
          </a:p>
          <a:p>
            <a:r>
              <a:rPr lang="en-US" dirty="0"/>
              <a:t>Each school is responsible for entering “repeat codes” for a CR course.</a:t>
            </a:r>
          </a:p>
          <a:p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791093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D85C6-9CAE-6CD5-894C-F8D6EF519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Credit Recovery Course Offerings</a:t>
            </a:r>
          </a:p>
        </p:txBody>
      </p:sp>
      <p:graphicFrame>
        <p:nvGraphicFramePr>
          <p:cNvPr id="4" name="Table Placeholder 3">
            <a:extLst>
              <a:ext uri="{FF2B5EF4-FFF2-40B4-BE49-F238E27FC236}">
                <a16:creationId xmlns:a16="http://schemas.microsoft.com/office/drawing/2014/main" id="{0986C37F-1F77-4EC4-52D7-E776500B12E8}"/>
              </a:ext>
            </a:extLst>
          </p:cNvPr>
          <p:cNvGraphicFramePr>
            <a:graphicFrameLocks noGrp="1"/>
          </p:cNvGraphicFramePr>
          <p:nvPr>
            <p:ph type="tbl" sz="quarter" idx="10"/>
            <p:extLst>
              <p:ext uri="{D42A27DB-BD31-4B8C-83A1-F6EECF244321}">
                <p14:modId xmlns:p14="http://schemas.microsoft.com/office/powerpoint/2010/main" val="365232610"/>
              </p:ext>
            </p:extLst>
          </p:nvPr>
        </p:nvGraphicFramePr>
        <p:xfrm>
          <a:off x="593725" y="2628900"/>
          <a:ext cx="10972800" cy="385064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66109300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776706312"/>
                    </a:ext>
                  </a:extLst>
                </a:gridCol>
                <a:gridCol w="2927688">
                  <a:extLst>
                    <a:ext uri="{9D8B030D-6E8A-4147-A177-3AD203B41FA5}">
                      <a16:colId xmlns:a16="http://schemas.microsoft.com/office/drawing/2014/main" val="3148005590"/>
                    </a:ext>
                  </a:extLst>
                </a:gridCol>
                <a:gridCol w="2558712">
                  <a:extLst>
                    <a:ext uri="{9D8B030D-6E8A-4147-A177-3AD203B41FA5}">
                      <a16:colId xmlns:a16="http://schemas.microsoft.com/office/drawing/2014/main" val="32703757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English Courses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Math Courses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Science Courses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Social Science Courses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5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5013 English 9CP </a:t>
                      </a:r>
                    </a:p>
                    <a:p>
                      <a:r>
                        <a:rPr lang="en-US" sz="1400" dirty="0"/>
                        <a:t>*T/V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5113 Integrated Math 1</a:t>
                      </a:r>
                    </a:p>
                    <a:p>
                      <a:r>
                        <a:rPr lang="en-US" sz="1400" dirty="0"/>
                        <a:t>*T/V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5S01 Bio Living Earth</a:t>
                      </a:r>
                    </a:p>
                    <a:p>
                      <a:r>
                        <a:rPr lang="en-US" sz="1400" dirty="0"/>
                        <a:t>*T/V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5211 US History</a:t>
                      </a:r>
                    </a:p>
                    <a:p>
                      <a:r>
                        <a:rPr lang="en-US" sz="1400" dirty="0"/>
                        <a:t>*T/V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7357355"/>
                  </a:ext>
                </a:extLst>
              </a:tr>
              <a:tr h="4663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5012 English 9 Honors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*V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5115 Integrated Math 2</a:t>
                      </a:r>
                    </a:p>
                    <a:p>
                      <a:r>
                        <a:rPr lang="en-US" sz="1400" dirty="0"/>
                        <a:t>*T/V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5S02 Bio Living Earth Honors</a:t>
                      </a:r>
                    </a:p>
                    <a:p>
                      <a:r>
                        <a:rPr lang="en-US" sz="1400" dirty="0"/>
                        <a:t>*V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5201 World History</a:t>
                      </a:r>
                    </a:p>
                    <a:p>
                      <a:r>
                        <a:rPr lang="en-US" sz="1400" dirty="0"/>
                        <a:t>*T/V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644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5023 English 10CP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*T/V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5120 Integrated Math 2 Honors</a:t>
                      </a:r>
                    </a:p>
                    <a:p>
                      <a:r>
                        <a:rPr lang="en-US" sz="1400" dirty="0"/>
                        <a:t>*V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5S03 Chem In The Earth Sys</a:t>
                      </a:r>
                    </a:p>
                    <a:p>
                      <a:r>
                        <a:rPr lang="en-US" sz="1400" dirty="0"/>
                        <a:t>*T/V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5202 World History Honors</a:t>
                      </a:r>
                    </a:p>
                    <a:p>
                      <a:r>
                        <a:rPr lang="en-US" sz="1400" dirty="0"/>
                        <a:t>*V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9563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5022 English 10 Honors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*V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5118 Integrated Math 3</a:t>
                      </a:r>
                    </a:p>
                    <a:p>
                      <a:r>
                        <a:rPr lang="en-US" sz="1400" dirty="0"/>
                        <a:t>*T/V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5S04 Chem In The Earth Sys Honors</a:t>
                      </a:r>
                    </a:p>
                    <a:p>
                      <a:r>
                        <a:rPr lang="en-US" sz="1400" dirty="0"/>
                        <a:t>*V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0741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5032 English 11CP</a:t>
                      </a:r>
                    </a:p>
                    <a:p>
                      <a:r>
                        <a:rPr lang="en-US" sz="1400" dirty="0"/>
                        <a:t>*T/V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5123 Integrated Math 3 Honors</a:t>
                      </a:r>
                    </a:p>
                    <a:p>
                      <a:r>
                        <a:rPr lang="en-US" sz="1400" dirty="0"/>
                        <a:t>*V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5216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5039 ERWC (CHHS only)</a:t>
                      </a:r>
                    </a:p>
                    <a:p>
                      <a:r>
                        <a:rPr lang="en-US" sz="1400" dirty="0"/>
                        <a:t>*V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2326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*T (Traditional Format)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*V (Virtual Format)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5583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5983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D85C6-9CAE-6CD5-894C-F8D6EF519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1680205"/>
          </a:xfrm>
        </p:spPr>
        <p:txBody>
          <a:bodyPr anchor="b">
            <a:normAutofit/>
          </a:bodyPr>
          <a:lstStyle/>
          <a:p>
            <a:r>
              <a:rPr lang="en-US" dirty="0"/>
              <a:t>Credit Recovery Course Offerings – </a:t>
            </a:r>
            <a:br>
              <a:rPr lang="en-US" dirty="0"/>
            </a:br>
            <a:r>
              <a:rPr lang="en-US" dirty="0"/>
              <a:t>12</a:t>
            </a:r>
            <a:r>
              <a:rPr lang="en-US" baseline="30000" dirty="0"/>
              <a:t>th</a:t>
            </a:r>
            <a:r>
              <a:rPr lang="en-US" dirty="0"/>
              <a:t> Grade (only)</a:t>
            </a:r>
          </a:p>
        </p:txBody>
      </p:sp>
      <p:graphicFrame>
        <p:nvGraphicFramePr>
          <p:cNvPr id="4" name="Table Placeholder 3">
            <a:extLst>
              <a:ext uri="{FF2B5EF4-FFF2-40B4-BE49-F238E27FC236}">
                <a16:creationId xmlns:a16="http://schemas.microsoft.com/office/drawing/2014/main" id="{2D6D0FAE-83BE-4A2D-34D8-C1BAA1523C73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706023148"/>
              </p:ext>
            </p:extLst>
          </p:nvPr>
        </p:nvGraphicFramePr>
        <p:xfrm>
          <a:off x="3884962" y="2282008"/>
          <a:ext cx="7355777" cy="3860113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829091">
                  <a:extLst>
                    <a:ext uri="{9D8B030D-6E8A-4147-A177-3AD203B41FA5}">
                      <a16:colId xmlns:a16="http://schemas.microsoft.com/office/drawing/2014/main" val="3869214802"/>
                    </a:ext>
                  </a:extLst>
                </a:gridCol>
                <a:gridCol w="3526686">
                  <a:extLst>
                    <a:ext uri="{9D8B030D-6E8A-4147-A177-3AD203B41FA5}">
                      <a16:colId xmlns:a16="http://schemas.microsoft.com/office/drawing/2014/main" val="821208969"/>
                    </a:ext>
                  </a:extLst>
                </a:gridCol>
              </a:tblGrid>
              <a:tr h="421201">
                <a:tc>
                  <a:txBody>
                    <a:bodyPr/>
                    <a:lstStyle/>
                    <a:p>
                      <a:r>
                        <a:rPr lang="en-US" sz="1900"/>
                        <a:t>Course</a:t>
                      </a:r>
                    </a:p>
                  </a:txBody>
                  <a:tcPr marL="95727" marR="95727" marT="47864" marB="47864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Session(s) Offered</a:t>
                      </a:r>
                    </a:p>
                  </a:txBody>
                  <a:tcPr marL="95727" marR="95727" marT="47864" marB="47864"/>
                </a:tc>
                <a:extLst>
                  <a:ext uri="{0D108BD9-81ED-4DB2-BD59-A6C34878D82A}">
                    <a16:rowId xmlns:a16="http://schemas.microsoft.com/office/drawing/2014/main" val="1648881683"/>
                  </a:ext>
                </a:extLst>
              </a:tr>
              <a:tr h="421201">
                <a:tc>
                  <a:txBody>
                    <a:bodyPr/>
                    <a:lstStyle/>
                    <a:p>
                      <a:r>
                        <a:rPr lang="en-US" sz="1900" dirty="0"/>
                        <a:t>5301 Economics *T/V</a:t>
                      </a:r>
                    </a:p>
                  </a:txBody>
                  <a:tcPr marL="95727" marR="95727" marT="47864" marB="47864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3 and 4</a:t>
                      </a:r>
                    </a:p>
                  </a:txBody>
                  <a:tcPr marL="95727" marR="95727" marT="47864" marB="47864"/>
                </a:tc>
                <a:extLst>
                  <a:ext uri="{0D108BD9-81ED-4DB2-BD59-A6C34878D82A}">
                    <a16:rowId xmlns:a16="http://schemas.microsoft.com/office/drawing/2014/main" val="3141317287"/>
                  </a:ext>
                </a:extLst>
              </a:tr>
              <a:tr h="421201">
                <a:tc>
                  <a:txBody>
                    <a:bodyPr/>
                    <a:lstStyle/>
                    <a:p>
                      <a:r>
                        <a:rPr lang="en-US" sz="1900" dirty="0"/>
                        <a:t>5302 Economics H *V</a:t>
                      </a:r>
                    </a:p>
                  </a:txBody>
                  <a:tcPr marL="95727" marR="95727" marT="47864" marB="47864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3 and 4</a:t>
                      </a:r>
                    </a:p>
                  </a:txBody>
                  <a:tcPr marL="95727" marR="95727" marT="47864" marB="47864"/>
                </a:tc>
                <a:extLst>
                  <a:ext uri="{0D108BD9-81ED-4DB2-BD59-A6C34878D82A}">
                    <a16:rowId xmlns:a16="http://schemas.microsoft.com/office/drawing/2014/main" val="4233888201"/>
                  </a:ext>
                </a:extLst>
              </a:tr>
              <a:tr h="421201">
                <a:tc>
                  <a:txBody>
                    <a:bodyPr/>
                    <a:lstStyle/>
                    <a:p>
                      <a:r>
                        <a:rPr lang="en-US" sz="1900" dirty="0"/>
                        <a:t>5042 English 12CP *T/V</a:t>
                      </a:r>
                    </a:p>
                  </a:txBody>
                  <a:tcPr marL="95727" marR="95727" marT="47864" marB="47864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3 and 4</a:t>
                      </a:r>
                    </a:p>
                  </a:txBody>
                  <a:tcPr marL="95727" marR="95727" marT="47864" marB="47864"/>
                </a:tc>
                <a:extLst>
                  <a:ext uri="{0D108BD9-81ED-4DB2-BD59-A6C34878D82A}">
                    <a16:rowId xmlns:a16="http://schemas.microsoft.com/office/drawing/2014/main" val="3366088270"/>
                  </a:ext>
                </a:extLst>
              </a:tr>
              <a:tr h="421201">
                <a:tc>
                  <a:txBody>
                    <a:bodyPr/>
                    <a:lstStyle/>
                    <a:p>
                      <a:r>
                        <a:rPr lang="en-US" sz="1900" dirty="0"/>
                        <a:t>5040 ERWC 12 *V</a:t>
                      </a:r>
                    </a:p>
                  </a:txBody>
                  <a:tcPr marL="95727" marR="95727" marT="47864" marB="47864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3 and 4</a:t>
                      </a:r>
                    </a:p>
                  </a:txBody>
                  <a:tcPr marL="95727" marR="95727" marT="47864" marB="47864"/>
                </a:tc>
                <a:extLst>
                  <a:ext uri="{0D108BD9-81ED-4DB2-BD59-A6C34878D82A}">
                    <a16:rowId xmlns:a16="http://schemas.microsoft.com/office/drawing/2014/main" val="2074494140"/>
                  </a:ext>
                </a:extLst>
              </a:tr>
              <a:tr h="421201">
                <a:tc>
                  <a:txBody>
                    <a:bodyPr/>
                    <a:lstStyle/>
                    <a:p>
                      <a:r>
                        <a:rPr lang="en-US" sz="1900" dirty="0"/>
                        <a:t>5502 Health *V</a:t>
                      </a:r>
                    </a:p>
                  </a:txBody>
                  <a:tcPr marL="95727" marR="95727" marT="47864" marB="47864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1 and 3</a:t>
                      </a:r>
                    </a:p>
                  </a:txBody>
                  <a:tcPr marL="95727" marR="95727" marT="47864" marB="47864"/>
                </a:tc>
                <a:extLst>
                  <a:ext uri="{0D108BD9-81ED-4DB2-BD59-A6C34878D82A}">
                    <a16:rowId xmlns:a16="http://schemas.microsoft.com/office/drawing/2014/main" val="2259805394"/>
                  </a:ext>
                </a:extLst>
              </a:tr>
              <a:tr h="421201">
                <a:tc>
                  <a:txBody>
                    <a:bodyPr/>
                    <a:lstStyle/>
                    <a:p>
                      <a:r>
                        <a:rPr lang="en-US" sz="1900" dirty="0"/>
                        <a:t>5221 US Gov *T/V</a:t>
                      </a:r>
                    </a:p>
                  </a:txBody>
                  <a:tcPr marL="95727" marR="95727" marT="47864" marB="47864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3 and 4</a:t>
                      </a:r>
                    </a:p>
                  </a:txBody>
                  <a:tcPr marL="95727" marR="95727" marT="47864" marB="47864"/>
                </a:tc>
                <a:extLst>
                  <a:ext uri="{0D108BD9-81ED-4DB2-BD59-A6C34878D82A}">
                    <a16:rowId xmlns:a16="http://schemas.microsoft.com/office/drawing/2014/main" val="3128971087"/>
                  </a:ext>
                </a:extLst>
              </a:tr>
              <a:tr h="393546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95727" marR="95727" marT="47864" marB="47864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95727" marR="95727" marT="47864" marB="47864"/>
                </a:tc>
                <a:extLst>
                  <a:ext uri="{0D108BD9-81ED-4DB2-BD59-A6C34878D82A}">
                    <a16:rowId xmlns:a16="http://schemas.microsoft.com/office/drawing/2014/main" val="673035934"/>
                  </a:ext>
                </a:extLst>
              </a:tr>
              <a:tr h="357382">
                <a:tc>
                  <a:txBody>
                    <a:bodyPr/>
                    <a:lstStyle/>
                    <a:p>
                      <a:r>
                        <a:rPr lang="en-US" sz="1400" dirty="0"/>
                        <a:t>*(T) Traditional Format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*(V) Virtual Format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5552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5213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D85C6-9CAE-6CD5-894C-F8D6EF519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202400"/>
            <a:ext cx="10972800" cy="1570325"/>
          </a:xfrm>
        </p:spPr>
        <p:txBody>
          <a:bodyPr anchor="b">
            <a:normAutofit/>
          </a:bodyPr>
          <a:lstStyle/>
          <a:p>
            <a:r>
              <a:rPr lang="en-US" dirty="0"/>
              <a:t>Credit Recovery Registration Dates</a:t>
            </a:r>
          </a:p>
        </p:txBody>
      </p:sp>
      <p:graphicFrame>
        <p:nvGraphicFramePr>
          <p:cNvPr id="4" name="Table Placeholder 3">
            <a:extLst>
              <a:ext uri="{FF2B5EF4-FFF2-40B4-BE49-F238E27FC236}">
                <a16:creationId xmlns:a16="http://schemas.microsoft.com/office/drawing/2014/main" id="{C5C548DE-8C89-F2B7-A858-468757DD9FC2}"/>
              </a:ext>
            </a:extLst>
          </p:cNvPr>
          <p:cNvGraphicFramePr>
            <a:graphicFrameLocks noGrp="1"/>
          </p:cNvGraphicFramePr>
          <p:nvPr>
            <p:ph type="tbl" sz="quarter" idx="10"/>
            <p:extLst>
              <p:ext uri="{D42A27DB-BD31-4B8C-83A1-F6EECF244321}">
                <p14:modId xmlns:p14="http://schemas.microsoft.com/office/powerpoint/2010/main" val="2457930040"/>
              </p:ext>
            </p:extLst>
          </p:nvPr>
        </p:nvGraphicFramePr>
        <p:xfrm>
          <a:off x="594360" y="2679582"/>
          <a:ext cx="10972801" cy="353483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038637">
                  <a:extLst>
                    <a:ext uri="{9D8B030D-6E8A-4147-A177-3AD203B41FA5}">
                      <a16:colId xmlns:a16="http://schemas.microsoft.com/office/drawing/2014/main" val="1972741183"/>
                    </a:ext>
                  </a:extLst>
                </a:gridCol>
                <a:gridCol w="4545985">
                  <a:extLst>
                    <a:ext uri="{9D8B030D-6E8A-4147-A177-3AD203B41FA5}">
                      <a16:colId xmlns:a16="http://schemas.microsoft.com/office/drawing/2014/main" val="3870324128"/>
                    </a:ext>
                  </a:extLst>
                </a:gridCol>
                <a:gridCol w="4388179">
                  <a:extLst>
                    <a:ext uri="{9D8B030D-6E8A-4147-A177-3AD203B41FA5}">
                      <a16:colId xmlns:a16="http://schemas.microsoft.com/office/drawing/2014/main" val="3792501908"/>
                    </a:ext>
                  </a:extLst>
                </a:gridCol>
              </a:tblGrid>
              <a:tr h="555474">
                <a:tc>
                  <a:txBody>
                    <a:bodyPr/>
                    <a:lstStyle/>
                    <a:p>
                      <a:r>
                        <a:rPr lang="en-US" sz="2500" b="0" dirty="0"/>
                        <a:t>Session 1</a:t>
                      </a:r>
                    </a:p>
                  </a:txBody>
                  <a:tcPr marL="126244" marR="126244" marT="63122" marB="63122"/>
                </a:tc>
                <a:tc>
                  <a:txBody>
                    <a:bodyPr/>
                    <a:lstStyle/>
                    <a:p>
                      <a:r>
                        <a:rPr lang="en-US" sz="2500" b="0" dirty="0"/>
                        <a:t>Monday, July 22, 2024</a:t>
                      </a:r>
                    </a:p>
                  </a:txBody>
                  <a:tcPr marL="126244" marR="126244" marT="63122" marB="63122"/>
                </a:tc>
                <a:tc>
                  <a:txBody>
                    <a:bodyPr/>
                    <a:lstStyle/>
                    <a:p>
                      <a:r>
                        <a:rPr lang="en-US" sz="2500" b="0" dirty="0"/>
                        <a:t>Friday, August 23, 2024</a:t>
                      </a:r>
                    </a:p>
                  </a:txBody>
                  <a:tcPr marL="126244" marR="126244" marT="63122" marB="63122"/>
                </a:tc>
                <a:extLst>
                  <a:ext uri="{0D108BD9-81ED-4DB2-BD59-A6C34878D82A}">
                    <a16:rowId xmlns:a16="http://schemas.microsoft.com/office/drawing/2014/main" val="1274670795"/>
                  </a:ext>
                </a:extLst>
              </a:tr>
              <a:tr h="555474">
                <a:tc>
                  <a:txBody>
                    <a:bodyPr/>
                    <a:lstStyle/>
                    <a:p>
                      <a:r>
                        <a:rPr lang="en-US" sz="2500" dirty="0"/>
                        <a:t>Session 2</a:t>
                      </a:r>
                    </a:p>
                  </a:txBody>
                  <a:tcPr marL="126244" marR="126244" marT="63122" marB="63122"/>
                </a:tc>
                <a:tc>
                  <a:txBody>
                    <a:bodyPr/>
                    <a:lstStyle/>
                    <a:p>
                      <a:r>
                        <a:rPr lang="en-US" sz="2500" dirty="0"/>
                        <a:t>Monday, July 22, 2024</a:t>
                      </a:r>
                    </a:p>
                  </a:txBody>
                  <a:tcPr marL="126244" marR="126244" marT="63122" marB="63122"/>
                </a:tc>
                <a:tc>
                  <a:txBody>
                    <a:bodyPr/>
                    <a:lstStyle/>
                    <a:p>
                      <a:r>
                        <a:rPr lang="en-US" sz="2500" dirty="0"/>
                        <a:t>Friday, September 6, 2024</a:t>
                      </a:r>
                    </a:p>
                  </a:txBody>
                  <a:tcPr marL="126244" marR="126244" marT="63122" marB="63122"/>
                </a:tc>
                <a:extLst>
                  <a:ext uri="{0D108BD9-81ED-4DB2-BD59-A6C34878D82A}">
                    <a16:rowId xmlns:a16="http://schemas.microsoft.com/office/drawing/2014/main" val="227393320"/>
                  </a:ext>
                </a:extLst>
              </a:tr>
              <a:tr h="555474">
                <a:tc>
                  <a:txBody>
                    <a:bodyPr/>
                    <a:lstStyle/>
                    <a:p>
                      <a:r>
                        <a:rPr lang="en-US" sz="2500" dirty="0"/>
                        <a:t>Session 3</a:t>
                      </a:r>
                    </a:p>
                  </a:txBody>
                  <a:tcPr marL="126244" marR="126244" marT="63122" marB="63122"/>
                </a:tc>
                <a:tc>
                  <a:txBody>
                    <a:bodyPr/>
                    <a:lstStyle/>
                    <a:p>
                      <a:r>
                        <a:rPr lang="en-US" sz="2500" dirty="0"/>
                        <a:t>Monday, December 2, 2024</a:t>
                      </a:r>
                    </a:p>
                  </a:txBody>
                  <a:tcPr marL="126244" marR="126244" marT="63122" marB="63122"/>
                </a:tc>
                <a:tc>
                  <a:txBody>
                    <a:bodyPr/>
                    <a:lstStyle/>
                    <a:p>
                      <a:r>
                        <a:rPr lang="en-US" sz="2500" dirty="0"/>
                        <a:t>Friday, January 10, 2025</a:t>
                      </a:r>
                    </a:p>
                  </a:txBody>
                  <a:tcPr marL="126244" marR="126244" marT="63122" marB="63122"/>
                </a:tc>
                <a:extLst>
                  <a:ext uri="{0D108BD9-81ED-4DB2-BD59-A6C34878D82A}">
                    <a16:rowId xmlns:a16="http://schemas.microsoft.com/office/drawing/2014/main" val="2128708294"/>
                  </a:ext>
                </a:extLst>
              </a:tr>
              <a:tr h="555474">
                <a:tc>
                  <a:txBody>
                    <a:bodyPr/>
                    <a:lstStyle/>
                    <a:p>
                      <a:r>
                        <a:rPr lang="en-US" sz="2500" dirty="0"/>
                        <a:t>Session 4</a:t>
                      </a:r>
                    </a:p>
                  </a:txBody>
                  <a:tcPr marL="126244" marR="126244" marT="63122" marB="63122"/>
                </a:tc>
                <a:tc>
                  <a:txBody>
                    <a:bodyPr/>
                    <a:lstStyle/>
                    <a:p>
                      <a:r>
                        <a:rPr lang="en-US" sz="2500" dirty="0"/>
                        <a:t>Monday, December 2, 2024</a:t>
                      </a:r>
                    </a:p>
                  </a:txBody>
                  <a:tcPr marL="126244" marR="126244" marT="63122" marB="63122"/>
                </a:tc>
                <a:tc>
                  <a:txBody>
                    <a:bodyPr/>
                    <a:lstStyle/>
                    <a:p>
                      <a:r>
                        <a:rPr lang="en-US" sz="2500" dirty="0"/>
                        <a:t>Friday, February 14, 2025</a:t>
                      </a:r>
                    </a:p>
                  </a:txBody>
                  <a:tcPr marL="126244" marR="126244" marT="63122" marB="63122"/>
                </a:tc>
                <a:extLst>
                  <a:ext uri="{0D108BD9-81ED-4DB2-BD59-A6C34878D82A}">
                    <a16:rowId xmlns:a16="http://schemas.microsoft.com/office/drawing/2014/main" val="1535801253"/>
                  </a:ext>
                </a:extLst>
              </a:tr>
              <a:tr h="1312939">
                <a:tc gridSpan="3">
                  <a:txBody>
                    <a:bodyPr/>
                    <a:lstStyle/>
                    <a:p>
                      <a:pPr algn="ctr"/>
                      <a:endParaRPr lang="en-US" sz="25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2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School Site Counselors to enter CR course requests in Aeries during these dates.</a:t>
                      </a:r>
                    </a:p>
                  </a:txBody>
                  <a:tcPr marL="126244" marR="126244" marT="63122" marB="63122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0298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46608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D85C6-9CAE-6CD5-894C-F8D6EF519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Credit Recovery Session Dates</a:t>
            </a:r>
          </a:p>
        </p:txBody>
      </p:sp>
      <p:graphicFrame>
        <p:nvGraphicFramePr>
          <p:cNvPr id="4" name="Table Placeholder 3">
            <a:extLst>
              <a:ext uri="{FF2B5EF4-FFF2-40B4-BE49-F238E27FC236}">
                <a16:creationId xmlns:a16="http://schemas.microsoft.com/office/drawing/2014/main" id="{77AB3417-BCF5-F070-A5F0-7E3D7441C57F}"/>
              </a:ext>
            </a:extLst>
          </p:cNvPr>
          <p:cNvGraphicFramePr>
            <a:graphicFrameLocks noGrp="1"/>
          </p:cNvGraphicFramePr>
          <p:nvPr>
            <p:ph type="tbl" sz="quarter" idx="10"/>
            <p:extLst>
              <p:ext uri="{D42A27DB-BD31-4B8C-83A1-F6EECF244321}">
                <p14:modId xmlns:p14="http://schemas.microsoft.com/office/powerpoint/2010/main" val="1677748918"/>
              </p:ext>
            </p:extLst>
          </p:nvPr>
        </p:nvGraphicFramePr>
        <p:xfrm>
          <a:off x="1058883" y="2721428"/>
          <a:ext cx="10044631" cy="3519466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650560">
                  <a:extLst>
                    <a:ext uri="{9D8B030D-6E8A-4147-A177-3AD203B41FA5}">
                      <a16:colId xmlns:a16="http://schemas.microsoft.com/office/drawing/2014/main" val="1409889893"/>
                    </a:ext>
                  </a:extLst>
                </a:gridCol>
                <a:gridCol w="4252798">
                  <a:extLst>
                    <a:ext uri="{9D8B030D-6E8A-4147-A177-3AD203B41FA5}">
                      <a16:colId xmlns:a16="http://schemas.microsoft.com/office/drawing/2014/main" val="3050238258"/>
                    </a:ext>
                  </a:extLst>
                </a:gridCol>
                <a:gridCol w="4141273">
                  <a:extLst>
                    <a:ext uri="{9D8B030D-6E8A-4147-A177-3AD203B41FA5}">
                      <a16:colId xmlns:a16="http://schemas.microsoft.com/office/drawing/2014/main" val="66563137"/>
                    </a:ext>
                  </a:extLst>
                </a:gridCol>
              </a:tblGrid>
              <a:tr h="664915">
                <a:tc>
                  <a:txBody>
                    <a:bodyPr/>
                    <a:lstStyle/>
                    <a:p>
                      <a:r>
                        <a:rPr lang="en-US" b="1" dirty="0"/>
                        <a:t>Session</a:t>
                      </a:r>
                    </a:p>
                  </a:txBody>
                  <a:tcPr marL="119386" marR="119386" marT="59693" marB="59693"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Start Date</a:t>
                      </a:r>
                    </a:p>
                  </a:txBody>
                  <a:tcPr marL="119386" marR="119386" marT="59693" marB="59693"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End Date</a:t>
                      </a:r>
                    </a:p>
                  </a:txBody>
                  <a:tcPr marL="119386" marR="119386" marT="59693" marB="59693"/>
                </a:tc>
                <a:extLst>
                  <a:ext uri="{0D108BD9-81ED-4DB2-BD59-A6C34878D82A}">
                    <a16:rowId xmlns:a16="http://schemas.microsoft.com/office/drawing/2014/main" val="1624885805"/>
                  </a:ext>
                </a:extLst>
              </a:tr>
              <a:tr h="710772"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 marL="119386" marR="119386" marT="59693" marB="59693"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Tuesday, September 10, 2024</a:t>
                      </a:r>
                    </a:p>
                  </a:txBody>
                  <a:tcPr marL="119386" marR="119386" marT="59693" marB="59693"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Thursday, October 10, 2024</a:t>
                      </a:r>
                    </a:p>
                  </a:txBody>
                  <a:tcPr marL="119386" marR="119386" marT="59693" marB="59693"/>
                </a:tc>
                <a:extLst>
                  <a:ext uri="{0D108BD9-81ED-4DB2-BD59-A6C34878D82A}">
                    <a16:rowId xmlns:a16="http://schemas.microsoft.com/office/drawing/2014/main" val="3392454597"/>
                  </a:ext>
                </a:extLst>
              </a:tr>
              <a:tr h="768092">
                <a:tc>
                  <a:txBody>
                    <a:bodyPr/>
                    <a:lstStyle/>
                    <a:p>
                      <a:r>
                        <a:rPr lang="en-US" b="1" dirty="0"/>
                        <a:t>2</a:t>
                      </a:r>
                    </a:p>
                  </a:txBody>
                  <a:tcPr marL="119386" marR="119386" marT="59693" marB="59693"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Tuesday, October 22, 2024</a:t>
                      </a:r>
                    </a:p>
                  </a:txBody>
                  <a:tcPr marL="119386" marR="119386" marT="59693" marB="59693"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Thursday, November 21, 2024</a:t>
                      </a:r>
                    </a:p>
                  </a:txBody>
                  <a:tcPr marL="119386" marR="119386" marT="59693" marB="59693"/>
                </a:tc>
                <a:extLst>
                  <a:ext uri="{0D108BD9-81ED-4DB2-BD59-A6C34878D82A}">
                    <a16:rowId xmlns:a16="http://schemas.microsoft.com/office/drawing/2014/main" val="2603352011"/>
                  </a:ext>
                </a:extLst>
              </a:tr>
              <a:tr h="710772">
                <a:tc>
                  <a:txBody>
                    <a:bodyPr/>
                    <a:lstStyle/>
                    <a:p>
                      <a:r>
                        <a:rPr lang="en-US" b="1" dirty="0"/>
                        <a:t>3</a:t>
                      </a:r>
                    </a:p>
                  </a:txBody>
                  <a:tcPr marL="119386" marR="119386" marT="59693" marB="59693"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Tuesday, January 28, 2025</a:t>
                      </a:r>
                    </a:p>
                  </a:txBody>
                  <a:tcPr marL="119386" marR="119386" marT="59693" marB="59693"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Thursday, February 27, 2025</a:t>
                      </a:r>
                    </a:p>
                  </a:txBody>
                  <a:tcPr marL="119386" marR="119386" marT="59693" marB="59693"/>
                </a:tc>
                <a:extLst>
                  <a:ext uri="{0D108BD9-81ED-4DB2-BD59-A6C34878D82A}">
                    <a16:rowId xmlns:a16="http://schemas.microsoft.com/office/drawing/2014/main" val="2744675456"/>
                  </a:ext>
                </a:extLst>
              </a:tr>
              <a:tr h="664915">
                <a:tc>
                  <a:txBody>
                    <a:bodyPr/>
                    <a:lstStyle/>
                    <a:p>
                      <a:r>
                        <a:rPr lang="en-US" b="1" dirty="0"/>
                        <a:t>4</a:t>
                      </a:r>
                    </a:p>
                  </a:txBody>
                  <a:tcPr marL="119386" marR="119386" marT="59693" marB="59693"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Tuesday, March 11, 2025</a:t>
                      </a:r>
                    </a:p>
                  </a:txBody>
                  <a:tcPr marL="119386" marR="119386" marT="59693" marB="59693"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Thursday, April 17, 2025</a:t>
                      </a:r>
                    </a:p>
                  </a:txBody>
                  <a:tcPr marL="119386" marR="119386" marT="59693" marB="59693"/>
                </a:tc>
                <a:extLst>
                  <a:ext uri="{0D108BD9-81ED-4DB2-BD59-A6C34878D82A}">
                    <a16:rowId xmlns:a16="http://schemas.microsoft.com/office/drawing/2014/main" val="2546682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07563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97C2A-7ED5-92C7-EEB4-5E511429C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89572"/>
            <a:ext cx="6787747" cy="1593507"/>
          </a:xfrm>
        </p:spPr>
        <p:txBody>
          <a:bodyPr anchor="b">
            <a:normAutofit/>
          </a:bodyPr>
          <a:lstStyle/>
          <a:p>
            <a:pPr marL="0" indent="0">
              <a:buNone/>
            </a:pPr>
            <a:r>
              <a:rPr lang="en-US" sz="3100" dirty="0"/>
              <a:t>Please contact the student’s school site Counseling Office for registration and further information.</a:t>
            </a:r>
          </a:p>
        </p:txBody>
      </p:sp>
      <p:pic>
        <p:nvPicPr>
          <p:cNvPr id="5" name="Picture 4" descr="Open doors">
            <a:extLst>
              <a:ext uri="{FF2B5EF4-FFF2-40B4-BE49-F238E27FC236}">
                <a16:creationId xmlns:a16="http://schemas.microsoft.com/office/drawing/2014/main" id="{BEF7A502-F11F-5A15-F23A-B5E35B8D9B9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-2" b="18147"/>
          <a:stretch/>
        </p:blipFill>
        <p:spPr>
          <a:xfrm>
            <a:off x="594359" y="2281918"/>
            <a:ext cx="6787747" cy="37085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054774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0C1B7-6E4E-3DEE-50C0-1CA3B1430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360" y="411479"/>
            <a:ext cx="5486400" cy="3291840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E734F0-2DDD-AF70-F13D-F9E4C19294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4360" y="4549551"/>
            <a:ext cx="5486400" cy="2244355"/>
          </a:xfrm>
        </p:spPr>
        <p:txBody>
          <a:bodyPr/>
          <a:lstStyle/>
          <a:p>
            <a:r>
              <a:rPr lang="en-US" dirty="0"/>
              <a:t>Chino Valley USD</a:t>
            </a:r>
          </a:p>
          <a:p>
            <a:r>
              <a:rPr lang="en-US" dirty="0"/>
              <a:t>Alternative Education Center</a:t>
            </a:r>
          </a:p>
          <a:p>
            <a:r>
              <a:rPr lang="en-US" dirty="0"/>
              <a:t>909-591-3682</a:t>
            </a:r>
          </a:p>
          <a:p>
            <a:r>
              <a:rPr lang="en-US" dirty="0"/>
              <a:t>www.chino.k12.ca.us/alted</a:t>
            </a:r>
          </a:p>
        </p:txBody>
      </p:sp>
    </p:spTree>
    <p:extLst>
      <p:ext uri="{BB962C8B-B14F-4D97-AF65-F5344CB8AC3E}">
        <p14:creationId xmlns:p14="http://schemas.microsoft.com/office/powerpoint/2010/main" val="4261132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45D3755-C3E2-975E-DE68-CDECC4B5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1680205"/>
          </a:xfrm>
        </p:spPr>
        <p:txBody>
          <a:bodyPr/>
          <a:lstStyle/>
          <a:p>
            <a:r>
              <a:rPr lang="en-US" dirty="0"/>
              <a:t>Credit Recovery (CR) Criteria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70BD87D-F7DA-961B-4024-A354DC87D1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57600" y="2281238"/>
            <a:ext cx="7810500" cy="3700462"/>
          </a:xfrm>
        </p:spPr>
        <p:txBody>
          <a:bodyPr>
            <a:normAutofit/>
          </a:bodyPr>
          <a:lstStyle/>
          <a:p>
            <a:r>
              <a:rPr lang="en-US" dirty="0"/>
              <a:t>Available to current 11</a:t>
            </a:r>
            <a:r>
              <a:rPr lang="en-US" baseline="30000" dirty="0"/>
              <a:t>th</a:t>
            </a:r>
            <a:r>
              <a:rPr lang="en-US" dirty="0"/>
              <a:t> and 12</a:t>
            </a:r>
            <a:r>
              <a:rPr lang="en-US" baseline="30000" dirty="0"/>
              <a:t>th</a:t>
            </a:r>
            <a:r>
              <a:rPr lang="en-US" dirty="0"/>
              <a:t> grade students for the 2024-2025 school year.</a:t>
            </a:r>
          </a:p>
          <a:p>
            <a:r>
              <a:rPr lang="en-US" dirty="0"/>
              <a:t>Make-up “F” grade(s) to meet high school graduation requirements.</a:t>
            </a:r>
          </a:p>
          <a:p>
            <a:r>
              <a:rPr lang="en-US" dirty="0"/>
              <a:t>Make-up “D” or “F” grade(s) to meet the 2.0 GPA requirement for high school graduation.</a:t>
            </a:r>
          </a:p>
          <a:p>
            <a:r>
              <a:rPr lang="en-US" dirty="0"/>
              <a:t>Make-up “D” or “F” grade(s) to meet college entrance requirements.</a:t>
            </a:r>
          </a:p>
          <a:p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00312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45D3755-C3E2-975E-DE68-CDECC4B5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1680205"/>
          </a:xfrm>
        </p:spPr>
        <p:txBody>
          <a:bodyPr/>
          <a:lstStyle/>
          <a:p>
            <a:r>
              <a:rPr lang="en-US" dirty="0"/>
              <a:t>Credit Recovery Policies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70BD87D-F7DA-961B-4024-A354DC87D1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57600" y="2281238"/>
            <a:ext cx="7810500" cy="370046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Students can earn a maximum of ten (10) credits per semester through credit recovery.</a:t>
            </a:r>
          </a:p>
          <a:p>
            <a:r>
              <a:rPr lang="en-US" dirty="0"/>
              <a:t>It is the school’s responsibility to inform parents and provide program guidelines when a student is identified for credit recovery.</a:t>
            </a:r>
          </a:p>
          <a:p>
            <a:r>
              <a:rPr lang="en-US" dirty="0"/>
              <a:t>Students participating in Virtual credit recovery sessions must keep a notebook as part of their coursework.</a:t>
            </a:r>
          </a:p>
          <a:p>
            <a:r>
              <a:rPr lang="en-US" dirty="0"/>
              <a:t>Students are required to adhere to the District’s Behavior Code and Technology Agreement. Failure to comply may lead to removal from the program.</a:t>
            </a:r>
          </a:p>
          <a:p>
            <a:r>
              <a:rPr lang="en-US" dirty="0"/>
              <a:t>It is imperative that students do not enroll simultaneously in courses included in their regular schedule.</a:t>
            </a:r>
          </a:p>
          <a:p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715988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36618-18A0-5FE2-DB70-9D8343B83C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Traditional Credit Recovery Program</a:t>
            </a:r>
          </a:p>
        </p:txBody>
      </p:sp>
    </p:spTree>
    <p:extLst>
      <p:ext uri="{BB962C8B-B14F-4D97-AF65-F5344CB8AC3E}">
        <p14:creationId xmlns:p14="http://schemas.microsoft.com/office/powerpoint/2010/main" val="2703072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45D3755-C3E2-975E-DE68-CDECC4B5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1680205"/>
          </a:xfrm>
        </p:spPr>
        <p:txBody>
          <a:bodyPr/>
          <a:lstStyle/>
          <a:p>
            <a:r>
              <a:rPr lang="en-US" dirty="0"/>
              <a:t>Traditional CR Program Overview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70BD87D-F7DA-961B-4024-A354DC87D1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57600" y="2281238"/>
            <a:ext cx="7810500" cy="3700462"/>
          </a:xfrm>
        </p:spPr>
        <p:txBody>
          <a:bodyPr>
            <a:normAutofit/>
          </a:bodyPr>
          <a:lstStyle/>
          <a:p>
            <a:r>
              <a:rPr lang="en-US" dirty="0"/>
              <a:t>All classes are in person at the student’s home school site and require three (3) hours of seat time per each week of the session.</a:t>
            </a:r>
          </a:p>
          <a:p>
            <a:r>
              <a:rPr lang="en-US" dirty="0"/>
              <a:t>Classes meet before school on Tuesdays and Thursdays from 7:00 am to 8:30 am.</a:t>
            </a:r>
          </a:p>
          <a:p>
            <a:r>
              <a:rPr lang="en-US" dirty="0"/>
              <a:t>Curriculum from the Alternative Education Center (AEC) Independent Study Program is utilized for this program.</a:t>
            </a:r>
          </a:p>
          <a:p>
            <a:r>
              <a:rPr lang="en-US" dirty="0"/>
              <a:t>All courses for this program are A-G approved and meet WASC requirements.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88449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CE960-331E-9C1D-DF4F-56448B43C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Traditional CR Program </a:t>
            </a:r>
            <a:br>
              <a:rPr lang="en-US" dirty="0"/>
            </a:br>
            <a:r>
              <a:rPr lang="en-US" dirty="0"/>
              <a:t>Attendance Policies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C731E-BBB0-567E-EC7C-E10AA34447D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Attendance is reported to the student’s school site counselor on a weekly basis. It is the responsibility of each school site to follow-up with students who have unsatisfactory attendance.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CE2EF9-FF8C-0456-3DEE-86845B00DE48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Students are allowed two (2) absences and will be dropped on the 3</a:t>
            </a:r>
            <a:r>
              <a:rPr lang="en-US" baseline="30000" dirty="0"/>
              <a:t>rd</a:t>
            </a:r>
            <a:r>
              <a:rPr lang="en-US" dirty="0"/>
              <a:t> absence, No Exceptions.</a:t>
            </a:r>
          </a:p>
          <a:p>
            <a:r>
              <a:rPr lang="en-US" dirty="0"/>
              <a:t>Students will receive a half-day absence if they are more than 15 minutes tardy on any given day.</a:t>
            </a:r>
          </a:p>
          <a:p>
            <a:r>
              <a:rPr lang="en-US" dirty="0"/>
              <a:t>Students who have poor attendance, unsatisfactory work habits, and / or unsatisfactory grades at the 2-week session mark will receive notification from their CR teacher via email or phone call.</a:t>
            </a:r>
          </a:p>
        </p:txBody>
      </p:sp>
    </p:spTree>
    <p:extLst>
      <p:ext uri="{BB962C8B-B14F-4D97-AF65-F5344CB8AC3E}">
        <p14:creationId xmlns:p14="http://schemas.microsoft.com/office/powerpoint/2010/main" val="319066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45D3755-C3E2-975E-DE68-CDECC4B5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1680205"/>
          </a:xfrm>
        </p:spPr>
        <p:txBody>
          <a:bodyPr/>
          <a:lstStyle/>
          <a:p>
            <a:r>
              <a:rPr lang="en-US" dirty="0"/>
              <a:t>Traditional CR Program Grading Policies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70BD87D-F7DA-961B-4024-A354DC87D1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57600" y="2281238"/>
            <a:ext cx="7810500" cy="370046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Student’s must sign a Course Agreement, to confirm course information.</a:t>
            </a:r>
          </a:p>
          <a:p>
            <a:r>
              <a:rPr lang="en-US" dirty="0"/>
              <a:t>At the end of each session, the CR teacher will email student their final grade.</a:t>
            </a:r>
          </a:p>
          <a:p>
            <a:r>
              <a:rPr lang="en-US" dirty="0"/>
              <a:t>At the end of each session, the CR teacher will submit a final grade sheet, student Course Agreements (including 2 work samples) to the AEC for processing.</a:t>
            </a:r>
          </a:p>
          <a:p>
            <a:r>
              <a:rPr lang="en-US" dirty="0"/>
              <a:t>Grades will be posted to the transcript within 10 school days after the session ends.</a:t>
            </a:r>
          </a:p>
          <a:p>
            <a:r>
              <a:rPr lang="en-US" dirty="0"/>
              <a:t>Students who earn “F” grades will receive a “No Grade” (NG); this will not be posted to the transcript.</a:t>
            </a:r>
          </a:p>
          <a:p>
            <a:r>
              <a:rPr lang="en-US" dirty="0"/>
              <a:t>Each school is responsible for entering “repeat codes” for a CR course.</a:t>
            </a:r>
          </a:p>
          <a:p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676405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36618-18A0-5FE2-DB70-9D8343B83C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Virtual Credit Recovery</a:t>
            </a:r>
            <a:br>
              <a:rPr lang="en-US" dirty="0"/>
            </a:br>
            <a:r>
              <a:rPr lang="en-US" dirty="0"/>
              <a:t>Program</a:t>
            </a:r>
          </a:p>
        </p:txBody>
      </p:sp>
    </p:spTree>
    <p:extLst>
      <p:ext uri="{BB962C8B-B14F-4D97-AF65-F5344CB8AC3E}">
        <p14:creationId xmlns:p14="http://schemas.microsoft.com/office/powerpoint/2010/main" val="4080961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45D3755-C3E2-975E-DE68-CDECC4B5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1680205"/>
          </a:xfrm>
        </p:spPr>
        <p:txBody>
          <a:bodyPr/>
          <a:lstStyle/>
          <a:p>
            <a:r>
              <a:rPr lang="en-US" dirty="0"/>
              <a:t>Virtual CR Program Overview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70BD87D-F7DA-961B-4024-A354DC87D1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57600" y="2281238"/>
            <a:ext cx="7810500" cy="3700462"/>
          </a:xfrm>
        </p:spPr>
        <p:txBody>
          <a:bodyPr>
            <a:normAutofit/>
          </a:bodyPr>
          <a:lstStyle/>
          <a:p>
            <a:r>
              <a:rPr lang="en-US" dirty="0"/>
              <a:t>Students are assigned a course content CR teacher but work independently using the online platform provided by the AEC.</a:t>
            </a:r>
          </a:p>
          <a:p>
            <a:r>
              <a:rPr lang="en-US" dirty="0"/>
              <a:t>Online support is provided by the CR teacher Tuesdays and Thursdays from 7:00 am to 8:30 am to assist students.</a:t>
            </a:r>
          </a:p>
          <a:p>
            <a:r>
              <a:rPr lang="en-US" dirty="0"/>
              <a:t>Courses are WASC accredited and meet A-G requirements. This program is highly recommended for NCAA candidates.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20558368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853419_Win32_SL_V5" id="{958D2C9E-948D-4354-BF9D-DF8AE3C2B240}" vid="{22D4A967-05D2-4D72-8594-54CFF34148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F4B194E-8B30-4377-8C59-ECFB902D2A26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C21FFAC0-05A2-416A-B06C-C248395482C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2DB9E12-8AC3-4138-BF4D-720A5525AB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{81F7AF56-A95B-40A2-A337-54BA8182FF26}tf78853419_win32</Template>
  <TotalTime>308</TotalTime>
  <Words>1210</Words>
  <Application>Microsoft Office PowerPoint</Application>
  <PresentationFormat>Widescreen</PresentationFormat>
  <Paragraphs>154</Paragraphs>
  <Slides>17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Custom</vt:lpstr>
      <vt:lpstr>2024-2025 Credit Recovery Program</vt:lpstr>
      <vt:lpstr>Credit Recovery (CR) Criteria</vt:lpstr>
      <vt:lpstr>Credit Recovery Policies</vt:lpstr>
      <vt:lpstr>Traditional Credit Recovery Program</vt:lpstr>
      <vt:lpstr>Traditional CR Program Overview</vt:lpstr>
      <vt:lpstr>Traditional CR Program  Attendance Policies</vt:lpstr>
      <vt:lpstr>Traditional CR Program Grading Policies</vt:lpstr>
      <vt:lpstr>Virtual Credit Recovery Program</vt:lpstr>
      <vt:lpstr>Virtual CR Program Overview</vt:lpstr>
      <vt:lpstr>Virtual CR Program Attendance Policies</vt:lpstr>
      <vt:lpstr>Virtual CR Program Grading Policies</vt:lpstr>
      <vt:lpstr>Credit Recovery Course Offerings</vt:lpstr>
      <vt:lpstr>Credit Recovery Course Offerings –  12th Grade (only)</vt:lpstr>
      <vt:lpstr>Credit Recovery Registration Dates</vt:lpstr>
      <vt:lpstr>Credit Recovery Session Dates</vt:lpstr>
      <vt:lpstr>Please contact the student’s school site Counseling Office for registration and further information.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Gibson, Erin</dc:creator>
  <cp:lastModifiedBy>Gibson, Erin</cp:lastModifiedBy>
  <cp:revision>26</cp:revision>
  <dcterms:created xsi:type="dcterms:W3CDTF">2024-08-21T22:42:35Z</dcterms:created>
  <dcterms:modified xsi:type="dcterms:W3CDTF">2024-10-24T16:31:04Z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